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Slab" panose="020B0604020202020204" charset="0"/>
      <p:regular r:id="rId24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3624" autoAdjust="0"/>
  </p:normalViewPr>
  <p:slideViewPr>
    <p:cSldViewPr snapToGrid="0" snapToObjects="1">
      <p:cViewPr varScale="1">
        <p:scale>
          <a:sx n="113" d="100"/>
          <a:sy n="113" d="100"/>
        </p:scale>
        <p:origin x="12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0274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ES" dirty="0"/>
              <a:t>Hola, soy </a:t>
            </a:r>
            <a:r>
              <a:rPr lang="es-ES" b="1" dirty="0"/>
              <a:t>Julio Úbeda Quesada</a:t>
            </a:r>
            <a:r>
              <a:rPr lang="es-ES" dirty="0"/>
              <a:t>, estudiante del </a:t>
            </a:r>
            <a:r>
              <a:rPr lang="es-ES" b="1" dirty="0"/>
              <a:t>Máster Universitario en Ciencia de Datos de la UOC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En este vídeo presento </a:t>
            </a:r>
            <a:r>
              <a:rPr lang="es-ES" b="1" dirty="0"/>
              <a:t>tres técnicas de visualización de datos financieros</a:t>
            </a:r>
            <a:r>
              <a:rPr lang="es-ES" dirty="0"/>
              <a:t>, desarrolladas para la </a:t>
            </a:r>
            <a:r>
              <a:rPr lang="es-ES" b="1" dirty="0"/>
              <a:t>PEC 2 de la asignatura Visualización de Datos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A lo largo de la exposición analizaré su aplicación, ventajas, limitaciones y el tipo de datos que mejor se adapta a cada una.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En síntesis, las tres técnicas aplicadas ofrecen perspectivas complementarias del mismo fenómeno financiero: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Gráfico de pastel</a:t>
            </a:r>
            <a:r>
              <a:rPr lang="es-ES" dirty="0"/>
              <a:t>: Ideal para </a:t>
            </a:r>
            <a:r>
              <a:rPr lang="es-ES" b="1" dirty="0"/>
              <a:t>datos categóricos y proporciones globales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Muestra la </a:t>
            </a:r>
            <a:r>
              <a:rPr lang="es-ES" b="1" dirty="0"/>
              <a:t>participación de mercado</a:t>
            </a:r>
            <a:r>
              <a:rPr lang="es-ES" dirty="0"/>
              <a:t>, aunque su precisión es limitada cuando las diferencias son pequeñas.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Gráfico de velas japonesas</a:t>
            </a:r>
            <a:r>
              <a:rPr lang="es-ES" dirty="0"/>
              <a:t>: Adecuado para </a:t>
            </a:r>
            <a:r>
              <a:rPr lang="es-ES" b="1" dirty="0"/>
              <a:t>series temporales continuas</a:t>
            </a:r>
            <a:r>
              <a:rPr lang="es-ES" dirty="0"/>
              <a:t> con variables </a:t>
            </a:r>
            <a:r>
              <a:rPr lang="es-ES" b="1" dirty="0"/>
              <a:t>OHLC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Facilita el </a:t>
            </a:r>
            <a:r>
              <a:rPr lang="es-ES" b="1" dirty="0"/>
              <a:t>análisis de volatilidad y tendencia</a:t>
            </a:r>
            <a:r>
              <a:rPr lang="es-ES" dirty="0"/>
              <a:t>, aunque requiere cierta experiencia para interpretarlo.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Envolvente convexa</a:t>
            </a:r>
            <a:r>
              <a:rPr lang="es-ES" dirty="0"/>
              <a:t>: Aplicable a </a:t>
            </a:r>
            <a:r>
              <a:rPr lang="es-ES" b="1" dirty="0"/>
              <a:t>datos numéricos bidimensionales</a:t>
            </a:r>
            <a:r>
              <a:rPr lang="es-ES" dirty="0"/>
              <a:t>, útil para </a:t>
            </a:r>
            <a:r>
              <a:rPr lang="es-ES" b="1" dirty="0"/>
              <a:t>analizar dispersión y detectar anomalías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Su lectura es más técnica, pero ofrece una </a:t>
            </a:r>
            <a:r>
              <a:rPr lang="es-ES" b="1" dirty="0"/>
              <a:t>visión espacial única</a:t>
            </a:r>
            <a:r>
              <a:rPr lang="es-ES" dirty="0"/>
              <a:t> del comportamiento de los precios.</a:t>
            </a:r>
          </a:p>
          <a:p>
            <a:r>
              <a:rPr lang="es-ES" dirty="0"/>
              <a:t>En conjunto, estas técnicas combinan </a:t>
            </a:r>
            <a:r>
              <a:rPr lang="es-ES" b="1" dirty="0"/>
              <a:t>claridad visual, diversidad analítica y aplicabilidad práctica</a:t>
            </a:r>
            <a:r>
              <a:rPr lang="es-ES" dirty="0"/>
              <a:t> sobre datos reales del mercado financiero, contribuyendo a una </a:t>
            </a:r>
            <a:r>
              <a:rPr lang="es-ES" b="1" dirty="0"/>
              <a:t>toma de decisiones más informada y basada en evidencia visual</a:t>
            </a:r>
            <a:r>
              <a:rPr lang="es-E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3929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Para contextualizar el trabajo, los datos se obtuvieron mediante la librería </a:t>
            </a:r>
            <a:r>
              <a:rPr lang="es-ES" b="1" dirty="0" err="1"/>
              <a:t>yfinance</a:t>
            </a:r>
            <a:r>
              <a:rPr lang="es-ES" dirty="0"/>
              <a:t>, que permite extraer información histórica de precios y volúmenes de acciones desde </a:t>
            </a:r>
            <a:r>
              <a:rPr lang="es-ES" b="1" dirty="0" err="1"/>
              <a:t>Yahoo</a:t>
            </a:r>
            <a:r>
              <a:rPr lang="es-ES" b="1" dirty="0"/>
              <a:t> </a:t>
            </a:r>
            <a:r>
              <a:rPr lang="es-ES" b="1" dirty="0" err="1"/>
              <a:t>Finance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Se analizó la información bursátil de </a:t>
            </a:r>
            <a:r>
              <a:rPr lang="es-ES" b="1" dirty="0"/>
              <a:t>Apple, Microsoft y Google</a:t>
            </a:r>
            <a:r>
              <a:rPr lang="es-ES" dirty="0"/>
              <a:t>, en el periodo comprendido entre </a:t>
            </a:r>
            <a:r>
              <a:rPr lang="es-ES" b="1" dirty="0"/>
              <a:t>enero de 2023 y enero de 2025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El objetivo fue aplicar tres enfoques visuales complementarios que aportan distintas perspectivas: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proporciones de mercado,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evolución temporal de precios,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dirty="0"/>
              <a:t>y análisis geométrico de variabilidad.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La primera técnica utilizada es el </a:t>
            </a:r>
            <a:r>
              <a:rPr lang="es-ES" b="1" dirty="0"/>
              <a:t>gráfico de pastel</a:t>
            </a:r>
            <a:r>
              <a:rPr lang="es-ES" dirty="0"/>
              <a:t>, una representación clásica introducida por </a:t>
            </a:r>
            <a:r>
              <a:rPr lang="es-ES" b="1" dirty="0"/>
              <a:t>William </a:t>
            </a:r>
            <a:r>
              <a:rPr lang="es-ES" b="1" dirty="0" err="1"/>
              <a:t>Playfair</a:t>
            </a:r>
            <a:r>
              <a:rPr lang="es-ES" b="1" dirty="0"/>
              <a:t> en 1801</a:t>
            </a:r>
            <a:r>
              <a:rPr lang="es-ES" dirty="0"/>
              <a:t> y posteriormente popularizada por </a:t>
            </a:r>
            <a:r>
              <a:rPr lang="es-ES" b="1" dirty="0"/>
              <a:t>Florence Nightingale</a:t>
            </a:r>
            <a:r>
              <a:rPr lang="es-ES" dirty="0"/>
              <a:t> en el ámbito sanitario.</a:t>
            </a:r>
            <a:br>
              <a:rPr lang="es-ES" dirty="0"/>
            </a:br>
            <a:r>
              <a:rPr lang="es-ES" dirty="0"/>
              <a:t>Este gráfico requiere </a:t>
            </a:r>
            <a:r>
              <a:rPr lang="es-ES" b="1" dirty="0"/>
              <a:t>datos categóricos con valores numéricos agregados</a:t>
            </a:r>
            <a:r>
              <a:rPr lang="es-ES" dirty="0"/>
              <a:t>, como porcentajes o medias, y es recomendable emplearlo cuando el número de categorías es reducido (entre 3 y 6).</a:t>
            </a:r>
          </a:p>
          <a:p>
            <a:r>
              <a:rPr lang="es-ES" b="1" dirty="0"/>
              <a:t>Ventajas: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Facilita una </a:t>
            </a:r>
            <a:r>
              <a:rPr lang="es-ES" b="1" dirty="0"/>
              <a:t>visión global e inmediata de las proporciones</a:t>
            </a:r>
            <a:r>
              <a:rPr lang="es-ES" dirty="0"/>
              <a:t> entre categorías.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Es intuitivo y estéticamente claro para comunicar resultados a audiencias no técnicas.</a:t>
            </a:r>
          </a:p>
          <a:p>
            <a:r>
              <a:rPr lang="es-ES" b="1" dirty="0"/>
              <a:t>Inconvenientes: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Dificulta la comparación precisa</a:t>
            </a:r>
            <a:r>
              <a:rPr lang="es-ES" dirty="0"/>
              <a:t> entre categorías con diferencias pequeñas.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No es adecuado para </a:t>
            </a:r>
            <a:r>
              <a:rPr lang="es-ES" b="1" dirty="0"/>
              <a:t>series temporales ni grandes volúmenes de categorías</a:t>
            </a:r>
            <a:r>
              <a:rPr lang="es-ES" dirty="0"/>
              <a:t>.</a:t>
            </a:r>
          </a:p>
          <a:p>
            <a:r>
              <a:rPr lang="es-ES" dirty="0"/>
              <a:t>En resumen, el gráfico de pastel es una </a:t>
            </a:r>
            <a:r>
              <a:rPr lang="es-ES" b="1" dirty="0"/>
              <a:t>herramienta eficaz para representar distribución y peso relativo</a:t>
            </a:r>
            <a:r>
              <a:rPr lang="es-ES" dirty="0"/>
              <a:t>, siempre que los datos sean simples y resumidos.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Aplicando esta técnica, representé el </a:t>
            </a:r>
            <a:r>
              <a:rPr lang="es-ES" b="1" dirty="0"/>
              <a:t>volumen medio de negociación por empresa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Los resultados muestran que </a:t>
            </a:r>
            <a:r>
              <a:rPr lang="es-ES" b="1" dirty="0"/>
              <a:t>Apple concentra aproximadamente el 56% del volumen medio total</a:t>
            </a:r>
            <a:r>
              <a:rPr lang="es-ES" dirty="0"/>
              <a:t>, reflejando </a:t>
            </a:r>
            <a:r>
              <a:rPr lang="es-ES" b="1" dirty="0"/>
              <a:t>mayor liquidez y actividad bursátil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Por su parte, </a:t>
            </a:r>
            <a:r>
              <a:rPr lang="es-ES" b="1" dirty="0"/>
              <a:t>Microsoft y Google</a:t>
            </a:r>
            <a:r>
              <a:rPr lang="es-ES" dirty="0"/>
              <a:t> suman el </a:t>
            </a:r>
            <a:r>
              <a:rPr lang="es-ES" b="1" dirty="0"/>
              <a:t>44% restante</a:t>
            </a:r>
            <a:r>
              <a:rPr lang="es-ES" dirty="0"/>
              <a:t>, evidenciando </a:t>
            </a:r>
            <a:r>
              <a:rPr lang="es-ES" b="1" dirty="0"/>
              <a:t>diferencias significativas en el interés de los inversores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El gráfico ofrece así una </a:t>
            </a:r>
            <a:r>
              <a:rPr lang="es-ES" b="1" dirty="0"/>
              <a:t>visión rápida y comparativa del dominio de mercado</a:t>
            </a:r>
            <a:r>
              <a:rPr lang="es-ES" dirty="0"/>
              <a:t> de cada tecnológica.</a:t>
            </a: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La segunda técnica es el </a:t>
            </a:r>
            <a:r>
              <a:rPr lang="es-ES" b="1" dirty="0"/>
              <a:t>gráfico de velas japonesas</a:t>
            </a:r>
            <a:r>
              <a:rPr lang="es-ES" dirty="0"/>
              <a:t>, desarrollado en el </a:t>
            </a:r>
            <a:r>
              <a:rPr lang="es-ES" b="1" dirty="0"/>
              <a:t>siglo XVIII por </a:t>
            </a:r>
            <a:r>
              <a:rPr lang="es-ES" b="1" dirty="0" err="1"/>
              <a:t>Munehisa</a:t>
            </a:r>
            <a:r>
              <a:rPr lang="es-ES" b="1" dirty="0"/>
              <a:t> </a:t>
            </a:r>
            <a:r>
              <a:rPr lang="es-ES" b="1" dirty="0" err="1"/>
              <a:t>Homma</a:t>
            </a:r>
            <a:r>
              <a:rPr lang="es-ES" dirty="0"/>
              <a:t> y popularizado en Occidente por </a:t>
            </a:r>
            <a:r>
              <a:rPr lang="es-ES" b="1" dirty="0"/>
              <a:t>Steve Nison en 1991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Actualmente es una herramienta fundamental en el </a:t>
            </a:r>
            <a:r>
              <a:rPr lang="es-ES" b="1" dirty="0"/>
              <a:t>análisis técnico bursátil</a:t>
            </a:r>
            <a:r>
              <a:rPr lang="es-ES" dirty="0"/>
              <a:t> y en </a:t>
            </a:r>
            <a:r>
              <a:rPr lang="es-ES" b="1" dirty="0"/>
              <a:t>plataformas de trading</a:t>
            </a:r>
            <a:r>
              <a:rPr lang="es-E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El gráfico requiere </a:t>
            </a:r>
            <a:r>
              <a:rPr lang="es-ES" b="1" dirty="0"/>
              <a:t>datos temporales secuenciales</a:t>
            </a:r>
            <a:r>
              <a:rPr lang="es-ES" dirty="0"/>
              <a:t> que incluyan las columnas </a:t>
            </a:r>
            <a:r>
              <a:rPr lang="es-ES" b="1" dirty="0"/>
              <a:t>Open, High, Low y </a:t>
            </a:r>
            <a:r>
              <a:rPr lang="es-ES" b="1" dirty="0" err="1"/>
              <a:t>Close</a:t>
            </a:r>
            <a:r>
              <a:rPr lang="es-ES" dirty="0"/>
              <a:t>, conocidas como </a:t>
            </a:r>
            <a:r>
              <a:rPr lang="es-ES" b="1" dirty="0"/>
              <a:t>OHLC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/>
              <a:t>Cada vela representa la evolución de un activo durante un periodo concreto: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El </a:t>
            </a:r>
            <a:r>
              <a:rPr lang="es-ES" b="1" dirty="0"/>
              <a:t>cuerpo</a:t>
            </a:r>
            <a:r>
              <a:rPr lang="es-ES" dirty="0"/>
              <a:t> muestra la diferencia entre el precio de apertura y cierre.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Las </a:t>
            </a:r>
            <a:r>
              <a:rPr lang="es-ES" b="1" dirty="0"/>
              <a:t>mechas superiores</a:t>
            </a:r>
            <a:r>
              <a:rPr lang="es-ES" dirty="0"/>
              <a:t> indican el punto máximo alcanzado, reflejando presión compradora.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Las </a:t>
            </a:r>
            <a:r>
              <a:rPr lang="es-ES" b="1" dirty="0"/>
              <a:t>mechas inferiores</a:t>
            </a:r>
            <a:r>
              <a:rPr lang="es-ES" dirty="0"/>
              <a:t> señalan el punto más bajo, es decir, la presión vendedora.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Finalmente, el </a:t>
            </a:r>
            <a:r>
              <a:rPr lang="es-ES" b="1" dirty="0"/>
              <a:t>precio de cierre</a:t>
            </a:r>
            <a:r>
              <a:rPr lang="es-ES" dirty="0"/>
              <a:t> es clave para identificar si la sesión terminó al alza o a la baja.</a:t>
            </a:r>
          </a:p>
          <a:p>
            <a:endParaRPr lang="es-E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En conjunto, el gráfico de velas permite </a:t>
            </a:r>
            <a:r>
              <a:rPr lang="es-ES" b="1" dirty="0"/>
              <a:t>comprender la historia completa de las fluctuaciones</a:t>
            </a:r>
            <a:r>
              <a:rPr lang="es-ES" dirty="0"/>
              <a:t> de un activo, mostrando con detalle la lucha entre compradores y vendedores.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En el gráfico aplicado a los datos de </a:t>
            </a:r>
            <a:r>
              <a:rPr lang="es-ES" b="1" dirty="0"/>
              <a:t>2023 y 2024</a:t>
            </a:r>
            <a:r>
              <a:rPr lang="es-ES" dirty="0"/>
              <a:t>, se observa la </a:t>
            </a:r>
            <a:r>
              <a:rPr lang="es-ES" b="1" dirty="0"/>
              <a:t>dinámica diaria de cotización</a:t>
            </a:r>
            <a:r>
              <a:rPr lang="es-ES" dirty="0"/>
              <a:t> de Apple, Microsoft y Google.</a:t>
            </a:r>
            <a:br>
              <a:rPr lang="es-ES" dirty="0"/>
            </a:br>
            <a:r>
              <a:rPr lang="es-ES" dirty="0"/>
              <a:t>Las tres empresas presentan una </a:t>
            </a:r>
            <a:r>
              <a:rPr lang="es-ES" b="1" dirty="0"/>
              <a:t>tendencia alcista sostenida</a:t>
            </a:r>
            <a:r>
              <a:rPr lang="es-ES" dirty="0"/>
              <a:t>, con </a:t>
            </a:r>
            <a:r>
              <a:rPr lang="es-ES" b="1" dirty="0"/>
              <a:t>periodos de consolidación</a:t>
            </a:r>
            <a:r>
              <a:rPr lang="es-ES" dirty="0"/>
              <a:t> detectados mediante la </a:t>
            </a:r>
            <a:r>
              <a:rPr lang="es-ES" b="1" dirty="0"/>
              <a:t>media móvil de 20 días (SMA20)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En el caso de </a:t>
            </a:r>
            <a:r>
              <a:rPr lang="es-ES" b="1" dirty="0"/>
              <a:t>Apple</a:t>
            </a:r>
            <a:r>
              <a:rPr lang="es-ES" dirty="0"/>
              <a:t>, las velas más amplias reflejan </a:t>
            </a:r>
            <a:r>
              <a:rPr lang="es-ES" b="1" dirty="0"/>
              <a:t>mayor volatilidad intradía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Esta técnica es especialmente útil para </a:t>
            </a:r>
            <a:r>
              <a:rPr lang="es-ES" b="1" dirty="0"/>
              <a:t>comparar comportamientos temporales y detectar cambios de tendencia</a:t>
            </a:r>
            <a:r>
              <a:rPr lang="es-ES" dirty="0"/>
              <a:t> en el mercado financiero.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r>
              <a:rPr lang="es-ES" b="1" dirty="0"/>
              <a:t>Ventajas: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Permite </a:t>
            </a:r>
            <a:r>
              <a:rPr lang="es-ES" b="1" dirty="0"/>
              <a:t>analizar tendencias, volatilidad y sentimiento del mercado</a:t>
            </a:r>
            <a:r>
              <a:rPr lang="es-ES" dirty="0"/>
              <a:t> de un vistazo.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Cada vela contiene </a:t>
            </a:r>
            <a:r>
              <a:rPr lang="es-ES" b="1" dirty="0"/>
              <a:t>mucha información compacta</a:t>
            </a:r>
            <a:r>
              <a:rPr lang="es-ES" dirty="0"/>
              <a:t>, lo que facilita la detección de patrones.</a:t>
            </a:r>
          </a:p>
          <a:p>
            <a:r>
              <a:rPr lang="es-ES" b="1" dirty="0"/>
              <a:t>Inconvenientes: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Requiere cierta experiencia interpretativa</a:t>
            </a:r>
            <a:r>
              <a:rPr lang="es-ES" dirty="0"/>
              <a:t>, ya que su lectura no es inmediata para usuarios no especializados.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Puede resultar </a:t>
            </a:r>
            <a:r>
              <a:rPr lang="es-ES" b="1" dirty="0"/>
              <a:t>visualmente denso</a:t>
            </a:r>
            <a:r>
              <a:rPr lang="es-ES" dirty="0"/>
              <a:t> cuando se representan periodos muy amplios.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La tercera técnica aplicada es la </a:t>
            </a:r>
            <a:r>
              <a:rPr lang="es-ES" b="1" dirty="0"/>
              <a:t>envolvente convexa</a:t>
            </a:r>
            <a:r>
              <a:rPr lang="es-ES" dirty="0"/>
              <a:t> o </a:t>
            </a:r>
            <a:r>
              <a:rPr lang="es-ES" i="1" dirty="0" err="1"/>
              <a:t>Convex</a:t>
            </a:r>
            <a:r>
              <a:rPr lang="es-ES" i="1" dirty="0"/>
              <a:t> Hull</a:t>
            </a:r>
            <a:r>
              <a:rPr lang="es-ES" dirty="0"/>
              <a:t>, basada en la </a:t>
            </a:r>
            <a:r>
              <a:rPr lang="es-ES" b="1" dirty="0"/>
              <a:t>geometría convexa</a:t>
            </a:r>
            <a:r>
              <a:rPr lang="es-ES" dirty="0"/>
              <a:t> desarrollada por </a:t>
            </a:r>
            <a:r>
              <a:rPr lang="es-ES" b="1" dirty="0"/>
              <a:t>Hermann Minkowski</a:t>
            </a:r>
            <a:r>
              <a:rPr lang="es-ES" dirty="0"/>
              <a:t> a finales del siglo XIX.</a:t>
            </a:r>
            <a:br>
              <a:rPr lang="es-ES" dirty="0"/>
            </a:br>
            <a:r>
              <a:rPr lang="es-ES" dirty="0"/>
              <a:t>Su principio es sencillo: la envolvente convexa es el </a:t>
            </a:r>
            <a:r>
              <a:rPr lang="es-ES" b="1" dirty="0"/>
              <a:t>polígono convexo más pequeño que contiene todos los puntos</a:t>
            </a:r>
            <a:r>
              <a:rPr lang="es-ES" dirty="0"/>
              <a:t> de un conjunto, como si una goma elástica rodeara los datos.</a:t>
            </a:r>
          </a:p>
          <a:p>
            <a:r>
              <a:rPr lang="es-ES" dirty="0"/>
              <a:t>Se aplica sobre </a:t>
            </a:r>
            <a:r>
              <a:rPr lang="es-ES" b="1" dirty="0"/>
              <a:t>datos numéricos bidimensionales o multidimensionales</a:t>
            </a:r>
            <a:r>
              <a:rPr lang="es-ES" dirty="0"/>
              <a:t>, como pares de precios o indicadores financieros.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En la visualización elaborada, se analizó la </a:t>
            </a:r>
            <a:r>
              <a:rPr lang="es-ES" b="1" dirty="0"/>
              <a:t>dispersión entre precios de apertura y cierre</a:t>
            </a:r>
            <a:r>
              <a:rPr lang="es-ES" dirty="0"/>
              <a:t> mediante la envolvente convexa: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En </a:t>
            </a:r>
            <a:r>
              <a:rPr lang="es-ES" b="1" dirty="0"/>
              <a:t>Apple</a:t>
            </a:r>
            <a:r>
              <a:rPr lang="es-ES" dirty="0"/>
              <a:t>, la envolvente más estrecha indica </a:t>
            </a:r>
            <a:r>
              <a:rPr lang="es-ES" b="1" dirty="0"/>
              <a:t>mayor estabilidad</a:t>
            </a:r>
            <a:r>
              <a:rPr lang="es-ES" dirty="0"/>
              <a:t> y </a:t>
            </a:r>
            <a:r>
              <a:rPr lang="es-ES" b="1" dirty="0"/>
              <a:t>menor volatilidad</a:t>
            </a:r>
            <a:r>
              <a:rPr lang="es-E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En </a:t>
            </a:r>
            <a:r>
              <a:rPr lang="es-ES" b="1" dirty="0"/>
              <a:t>Microsoft</a:t>
            </a:r>
            <a:r>
              <a:rPr lang="es-ES" dirty="0"/>
              <a:t>, una envolvente amplia refleja </a:t>
            </a:r>
            <a:r>
              <a:rPr lang="es-ES" b="1" dirty="0"/>
              <a:t>mayor dispersión y riesgo</a:t>
            </a:r>
            <a:r>
              <a:rPr lang="es-E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En </a:t>
            </a:r>
            <a:r>
              <a:rPr lang="es-ES" b="1" dirty="0"/>
              <a:t>Google</a:t>
            </a:r>
            <a:r>
              <a:rPr lang="es-ES" dirty="0"/>
              <a:t>, el comportamiento es intermedio, ofreciendo </a:t>
            </a:r>
            <a:r>
              <a:rPr lang="es-ES" b="1" dirty="0"/>
              <a:t>equilibrio entre estabilidad y potencial de movimiento</a:t>
            </a:r>
            <a:r>
              <a:rPr lang="es-ES" dirty="0"/>
              <a:t>.</a:t>
            </a:r>
            <a:br>
              <a:rPr lang="es-ES" dirty="0"/>
            </a:br>
            <a:r>
              <a:rPr lang="es-ES" dirty="0"/>
              <a:t>Esta técnica es especialmente útil en </a:t>
            </a:r>
            <a:r>
              <a:rPr lang="es-ES" b="1" dirty="0"/>
              <a:t>análisis exploratorios y evaluación de riesgos financieros</a:t>
            </a:r>
            <a:r>
              <a:rPr lang="es-ES" dirty="0"/>
              <a:t>, ya que revela </a:t>
            </a:r>
            <a:r>
              <a:rPr lang="es-ES" b="1" dirty="0"/>
              <a:t>patrones estructurales y límites de variabilidad</a:t>
            </a:r>
            <a:r>
              <a:rPr lang="es-ES" dirty="0"/>
              <a:t>.</a:t>
            </a:r>
          </a:p>
          <a:p>
            <a:endParaRPr lang="en-US" dirty="0"/>
          </a:p>
          <a:p>
            <a:r>
              <a:rPr lang="es-ES" b="1" dirty="0"/>
              <a:t>Ventajas: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Permite </a:t>
            </a:r>
            <a:r>
              <a:rPr lang="es-ES" b="1" dirty="0"/>
              <a:t>detectar límites de comportamiento</a:t>
            </a:r>
            <a:r>
              <a:rPr lang="es-ES" dirty="0"/>
              <a:t>, </a:t>
            </a:r>
            <a:r>
              <a:rPr lang="es-ES" b="1" dirty="0"/>
              <a:t>valores extremos</a:t>
            </a:r>
            <a:r>
              <a:rPr lang="es-ES" dirty="0"/>
              <a:t> y </a:t>
            </a:r>
            <a:r>
              <a:rPr lang="es-ES" b="1" dirty="0"/>
              <a:t>anomalías</a:t>
            </a:r>
            <a:r>
              <a:rPr lang="es-E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Aporta una </a:t>
            </a:r>
            <a:r>
              <a:rPr lang="es-ES" b="1" dirty="0"/>
              <a:t>visión geométrica clara</a:t>
            </a:r>
            <a:r>
              <a:rPr lang="es-ES" dirty="0"/>
              <a:t> de la dispersión y la variabilidad.</a:t>
            </a:r>
          </a:p>
          <a:p>
            <a:r>
              <a:rPr lang="es-ES" b="1" dirty="0"/>
              <a:t>Inconvenientes: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No muestra la </a:t>
            </a:r>
            <a:r>
              <a:rPr lang="es-ES" b="1" dirty="0"/>
              <a:t>densidad interna de los datos</a:t>
            </a:r>
            <a:r>
              <a:rPr lang="es-ES" dirty="0"/>
              <a:t> (solo su contorno).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Su interpretación puede ser </a:t>
            </a:r>
            <a:r>
              <a:rPr lang="es-ES" b="1" dirty="0"/>
              <a:t>menos intuitiva</a:t>
            </a:r>
            <a:r>
              <a:rPr lang="es-ES" dirty="0"/>
              <a:t> para audiencias no técnicas.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emf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spersoft.com/es/articles/what-is-a-candlestick-chart#:~:text=Or%C3%A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Técnicas de Visualización de Datos Financieros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 análisis comparativo de tres metodologías aplicadas a datos bursátiles de Apple, Microsoft y Google</a:t>
            </a:r>
            <a:endParaRPr lang="en-US" sz="1750" dirty="0"/>
          </a:p>
        </p:txBody>
      </p:sp>
      <p:sp>
        <p:nvSpPr>
          <p:cNvPr id="5" name="Rectángulo 4"/>
          <p:cNvSpPr/>
          <p:nvPr/>
        </p:nvSpPr>
        <p:spPr>
          <a:xfrm>
            <a:off x="12576748" y="7330190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/>
          <p:cNvSpPr txBox="1"/>
          <p:nvPr/>
        </p:nvSpPr>
        <p:spPr>
          <a:xfrm>
            <a:off x="7106194" y="7214124"/>
            <a:ext cx="73587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Julio Úbeda Quesada</a:t>
            </a:r>
          </a:p>
          <a:p>
            <a:pPr algn="r"/>
            <a:r>
              <a:rPr lang="es-ES" dirty="0">
                <a:solidFill>
                  <a:schemeClr val="bg1"/>
                </a:solidFill>
              </a:rPr>
              <a:t>Máster Universitario de Ciencia de Datos de la UOC</a:t>
            </a:r>
          </a:p>
          <a:p>
            <a:pPr algn="r"/>
            <a:r>
              <a:rPr lang="es-ES" dirty="0">
                <a:solidFill>
                  <a:schemeClr val="bg1"/>
                </a:solidFill>
              </a:rPr>
              <a:t>PEC 2 – Visualización de Datos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692825"/>
            <a:ext cx="468725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Síntesis metodológica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159996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1826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Pie Chart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31719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Proporciones globales y participación de mercado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96084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3187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Candlestick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3678079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Evolución temporal y análisis de volatilidad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321731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45485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Convex Hull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5038963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Espacio de variación y detección de anomalías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620351" y="619291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Estas tres técnicas combinan </a:t>
            </a: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claridad visual, diversidad analítica y aplicabilidad práctica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 datos reales del mercado financiero, ofreciendo perspectivas complementarias para la toma de decisiones informadas.</a:t>
            </a:r>
            <a:endParaRPr lang="en-US" sz="1750" dirty="0"/>
          </a:p>
        </p:txBody>
      </p:sp>
      <p:sp>
        <p:nvSpPr>
          <p:cNvPr id="14" name="Shape 8"/>
          <p:cNvSpPr/>
          <p:nvPr/>
        </p:nvSpPr>
        <p:spPr>
          <a:xfrm>
            <a:off x="6280190" y="5937766"/>
            <a:ext cx="30480" cy="1599009"/>
          </a:xfrm>
          <a:prstGeom prst="rect">
            <a:avLst/>
          </a:prstGeom>
          <a:solidFill>
            <a:srgbClr val="66A8EE"/>
          </a:solidFill>
          <a:ln/>
        </p:spPr>
      </p:sp>
      <p:sp>
        <p:nvSpPr>
          <p:cNvPr id="15" name="Rectángulo 14"/>
          <p:cNvSpPr/>
          <p:nvPr/>
        </p:nvSpPr>
        <p:spPr>
          <a:xfrm>
            <a:off x="12576748" y="7330190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0" name="Imagen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12" y="0"/>
            <a:ext cx="5495925" cy="82391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/>
          <p:nvPr/>
        </p:nvSpPr>
        <p:spPr>
          <a:xfrm>
            <a:off x="1109591" y="1711174"/>
            <a:ext cx="12136626" cy="52197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3" name="Shape 2"/>
          <p:cNvSpPr/>
          <p:nvPr/>
        </p:nvSpPr>
        <p:spPr>
          <a:xfrm>
            <a:off x="1132450" y="1734034"/>
            <a:ext cx="889297" cy="505841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4" name="Text 3"/>
          <p:cNvSpPr/>
          <p:nvPr/>
        </p:nvSpPr>
        <p:spPr>
          <a:xfrm>
            <a:off x="2106501" y="1823672"/>
            <a:ext cx="8653648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</a:rPr>
              <a:t>GitHub Pages: https://juliouq.github.io/Visualizacion_de_Datos_PEC-2/ </a:t>
            </a:r>
            <a:endParaRPr lang="en-US" sz="1900" dirty="0"/>
          </a:p>
        </p:txBody>
      </p:sp>
      <p:sp>
        <p:nvSpPr>
          <p:cNvPr id="6" name="Shape 5"/>
          <p:cNvSpPr/>
          <p:nvPr/>
        </p:nvSpPr>
        <p:spPr>
          <a:xfrm>
            <a:off x="1109590" y="2370671"/>
            <a:ext cx="12136626" cy="52197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7" name="Shape 6"/>
          <p:cNvSpPr/>
          <p:nvPr/>
        </p:nvSpPr>
        <p:spPr>
          <a:xfrm>
            <a:off x="1132449" y="2393531"/>
            <a:ext cx="889297" cy="505841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8" name="Text 7"/>
          <p:cNvSpPr/>
          <p:nvPr/>
        </p:nvSpPr>
        <p:spPr>
          <a:xfrm>
            <a:off x="2106500" y="2479494"/>
            <a:ext cx="1099281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to </a:t>
            </a:r>
            <a:r>
              <a:rPr lang="en-US" sz="1900" dirty="0" err="1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Viz</a:t>
            </a: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: https://www.data-to-viz.com/</a:t>
            </a:r>
            <a:endParaRPr lang="en-US" sz="1900" dirty="0"/>
          </a:p>
        </p:txBody>
      </p:sp>
      <p:sp>
        <p:nvSpPr>
          <p:cNvPr id="10" name="Shape 9"/>
          <p:cNvSpPr/>
          <p:nvPr/>
        </p:nvSpPr>
        <p:spPr>
          <a:xfrm>
            <a:off x="1109590" y="3029263"/>
            <a:ext cx="12136626" cy="52197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11" name="Shape 10"/>
          <p:cNvSpPr/>
          <p:nvPr/>
        </p:nvSpPr>
        <p:spPr>
          <a:xfrm>
            <a:off x="1132449" y="3052123"/>
            <a:ext cx="889297" cy="505841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12" name="Text 11"/>
          <p:cNvSpPr/>
          <p:nvPr/>
        </p:nvSpPr>
        <p:spPr>
          <a:xfrm>
            <a:off x="2106500" y="3152881"/>
            <a:ext cx="1099281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DataViz Project:  https://datavizproject.com/</a:t>
            </a:r>
            <a:endParaRPr lang="en-US" sz="1900" dirty="0"/>
          </a:p>
        </p:txBody>
      </p:sp>
      <p:sp>
        <p:nvSpPr>
          <p:cNvPr id="15" name="Rectángulo 14"/>
          <p:cNvSpPr/>
          <p:nvPr/>
        </p:nvSpPr>
        <p:spPr>
          <a:xfrm>
            <a:off x="12576748" y="7330190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Text 0"/>
          <p:cNvSpPr/>
          <p:nvPr/>
        </p:nvSpPr>
        <p:spPr>
          <a:xfrm>
            <a:off x="1132449" y="592360"/>
            <a:ext cx="12113767" cy="487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Referencias y publicación de la visualizaciones</a:t>
            </a:r>
            <a:endParaRPr lang="en-US" sz="3050" dirty="0"/>
          </a:p>
        </p:txBody>
      </p:sp>
      <p:sp>
        <p:nvSpPr>
          <p:cNvPr id="18" name="Shape 5"/>
          <p:cNvSpPr/>
          <p:nvPr/>
        </p:nvSpPr>
        <p:spPr>
          <a:xfrm>
            <a:off x="1109590" y="3716982"/>
            <a:ext cx="12136626" cy="52197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19" name="Shape 6"/>
          <p:cNvSpPr/>
          <p:nvPr/>
        </p:nvSpPr>
        <p:spPr>
          <a:xfrm>
            <a:off x="1132449" y="3739842"/>
            <a:ext cx="889297" cy="505841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20" name="Text 7"/>
          <p:cNvSpPr/>
          <p:nvPr/>
        </p:nvSpPr>
        <p:spPr>
          <a:xfrm>
            <a:off x="2106500" y="3825805"/>
            <a:ext cx="1099281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900" dirty="0" err="1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Catálogo</a:t>
            </a: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de </a:t>
            </a:r>
            <a:r>
              <a:rPr lang="en-US" sz="1900" dirty="0" err="1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Visualización</a:t>
            </a: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de Datos:  https://datavizcatalogue.com/ES/</a:t>
            </a:r>
            <a:endParaRPr lang="en-US" sz="1900" dirty="0"/>
          </a:p>
        </p:txBody>
      </p:sp>
      <p:sp>
        <p:nvSpPr>
          <p:cNvPr id="21" name="Shape 9"/>
          <p:cNvSpPr/>
          <p:nvPr/>
        </p:nvSpPr>
        <p:spPr>
          <a:xfrm>
            <a:off x="1109590" y="4375574"/>
            <a:ext cx="12136626" cy="52197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22" name="Shape 10"/>
          <p:cNvSpPr/>
          <p:nvPr/>
        </p:nvSpPr>
        <p:spPr>
          <a:xfrm>
            <a:off x="1132449" y="4398434"/>
            <a:ext cx="889297" cy="505841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23" name="Text 11"/>
          <p:cNvSpPr/>
          <p:nvPr/>
        </p:nvSpPr>
        <p:spPr>
          <a:xfrm>
            <a:off x="2106500" y="4499192"/>
            <a:ext cx="1099281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Yahoo finance’s API: https://pypi.org/project/yfinance/</a:t>
            </a:r>
            <a:endParaRPr lang="en-US" sz="1900" dirty="0"/>
          </a:p>
        </p:txBody>
      </p:sp>
      <p:sp>
        <p:nvSpPr>
          <p:cNvPr id="30" name="Shape 5"/>
          <p:cNvSpPr/>
          <p:nvPr/>
        </p:nvSpPr>
        <p:spPr>
          <a:xfrm>
            <a:off x="1143879" y="6494217"/>
            <a:ext cx="12136626" cy="808772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31" name="Shape 6"/>
          <p:cNvSpPr/>
          <p:nvPr/>
        </p:nvSpPr>
        <p:spPr>
          <a:xfrm>
            <a:off x="1166738" y="6517077"/>
            <a:ext cx="889297" cy="785912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32" name="Text 7"/>
          <p:cNvSpPr/>
          <p:nvPr/>
        </p:nvSpPr>
        <p:spPr>
          <a:xfrm>
            <a:off x="2148877" y="6620882"/>
            <a:ext cx="11162575" cy="1115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350"/>
              </a:lnSpc>
            </a:pP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33" name="Shape 9"/>
          <p:cNvSpPr/>
          <p:nvPr/>
        </p:nvSpPr>
        <p:spPr>
          <a:xfrm>
            <a:off x="1121020" y="5071720"/>
            <a:ext cx="12136626" cy="52197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34" name="Shape 10"/>
          <p:cNvSpPr/>
          <p:nvPr/>
        </p:nvSpPr>
        <p:spPr>
          <a:xfrm>
            <a:off x="1143879" y="5094580"/>
            <a:ext cx="889297" cy="505841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35" name="Text 11"/>
          <p:cNvSpPr/>
          <p:nvPr/>
        </p:nvSpPr>
        <p:spPr>
          <a:xfrm>
            <a:off x="2117930" y="5195338"/>
            <a:ext cx="1096995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INE: https://www.ine.es/expo_graficos2010/expogra_autor2.htm</a:t>
            </a:r>
            <a:endParaRPr lang="en-US" sz="1900" dirty="0"/>
          </a:p>
        </p:txBody>
      </p:sp>
      <p:sp>
        <p:nvSpPr>
          <p:cNvPr id="25" name="Shape 9">
            <a:extLst>
              <a:ext uri="{FF2B5EF4-FFF2-40B4-BE49-F238E27FC236}">
                <a16:creationId xmlns:a16="http://schemas.microsoft.com/office/drawing/2014/main" id="{A631D75C-6589-41BF-A1BD-9ABC23F8EA0D}"/>
              </a:ext>
            </a:extLst>
          </p:cNvPr>
          <p:cNvSpPr/>
          <p:nvPr/>
        </p:nvSpPr>
        <p:spPr>
          <a:xfrm>
            <a:off x="1143879" y="5759247"/>
            <a:ext cx="12119262" cy="52197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26" name="Shape 10">
            <a:extLst>
              <a:ext uri="{FF2B5EF4-FFF2-40B4-BE49-F238E27FC236}">
                <a16:creationId xmlns:a16="http://schemas.microsoft.com/office/drawing/2014/main" id="{C59C5669-BD51-4942-A6BF-9EA0008B455F}"/>
              </a:ext>
            </a:extLst>
          </p:cNvPr>
          <p:cNvSpPr/>
          <p:nvPr/>
        </p:nvSpPr>
        <p:spPr>
          <a:xfrm>
            <a:off x="1149374" y="5782107"/>
            <a:ext cx="889297" cy="505841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27" name="Text 11">
            <a:extLst>
              <a:ext uri="{FF2B5EF4-FFF2-40B4-BE49-F238E27FC236}">
                <a16:creationId xmlns:a16="http://schemas.microsoft.com/office/drawing/2014/main" id="{D0AAF40C-98FA-49DE-BC37-C2010D5156BC}"/>
              </a:ext>
            </a:extLst>
          </p:cNvPr>
          <p:cNvSpPr/>
          <p:nvPr/>
        </p:nvSpPr>
        <p:spPr>
          <a:xfrm>
            <a:off x="2123425" y="5882865"/>
            <a:ext cx="1096995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 err="1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Jaspersoft</a:t>
            </a: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: </a:t>
            </a: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  <a:hlinkClick r:id="rId3"/>
              </a:rPr>
              <a:t>https://www.jaspersoft.com/es/articles/what-is-a-candlestick-chart</a:t>
            </a: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.</a:t>
            </a:r>
            <a:endParaRPr lang="en-US" sz="1900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DEF855B-19E3-48E2-B812-FE372927C177}"/>
              </a:ext>
            </a:extLst>
          </p:cNvPr>
          <p:cNvSpPr txBox="1"/>
          <p:nvPr/>
        </p:nvSpPr>
        <p:spPr>
          <a:xfrm>
            <a:off x="2148877" y="6627613"/>
            <a:ext cx="1095043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Kjeldsen, T. H. (2008). From measuring tool to geometrical object: </a:t>
            </a:r>
            <a:r>
              <a:rPr lang="en-US" sz="1900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Minkowski's</a:t>
            </a:r>
            <a:r>
              <a:rPr lang="en-US" sz="1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development of the concept of convex bodies. </a:t>
            </a:r>
            <a:r>
              <a:rPr lang="en-US" sz="1900" b="0" i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Archive for history of exact sciences</a:t>
            </a:r>
            <a:r>
              <a:rPr lang="en-US" sz="1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, </a:t>
            </a:r>
            <a:r>
              <a:rPr lang="en-US" sz="1900" b="0" i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62</a:t>
            </a:r>
            <a:r>
              <a:rPr lang="en-US" sz="1900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(1), 59-89.</a:t>
            </a:r>
            <a:endParaRPr lang="es-ES" sz="1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038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357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Contexto del análisis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38170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Datos analizados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39816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Información bursátil de tres gigantes tecnológicos (</a:t>
            </a: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Apple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(AAPL), </a:t>
            </a: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Microsoft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(MSFT) y </a:t>
            </a: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Google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(GOOG)) entre </a:t>
            </a: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enero de 2023 y enero de 2025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2038342"/>
            <a:ext cx="29747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Origen de los datos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2506860"/>
            <a:ext cx="7604284" cy="1083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s-E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 datos se obtuvieron mediante la librería </a:t>
            </a:r>
            <a:r>
              <a:rPr lang="es-ES" sz="1750" dirty="0" err="1">
                <a:solidFill>
                  <a:srgbClr val="D6E5EF"/>
                </a:solidFill>
                <a:latin typeface="Calibri Light" panose="020F0302020204030204" pitchFamily="34" charset="0"/>
                <a:ea typeface="Roboto" pitchFamily="34" charset="-122"/>
                <a:cs typeface="Calibri Light" panose="020F0302020204030204" pitchFamily="34" charset="0"/>
              </a:rPr>
              <a:t>yfinance</a:t>
            </a:r>
            <a:r>
              <a:rPr lang="es-E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que extrae </a:t>
            </a:r>
            <a:r>
              <a:rPr lang="es-E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información histórica de precios y volúmenes</a:t>
            </a:r>
            <a:r>
              <a:rPr lang="es-E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 acciones en el mercado bursátil desde </a:t>
            </a:r>
            <a:r>
              <a:rPr lang="es-E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Yahoo Finance</a:t>
            </a:r>
            <a:r>
              <a:rPr lang="es-E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25861"/>
            <a:ext cx="4885015" cy="4885015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2576748" y="7337685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ext 5"/>
          <p:cNvSpPr/>
          <p:nvPr/>
        </p:nvSpPr>
        <p:spPr>
          <a:xfrm>
            <a:off x="793790" y="5527952"/>
            <a:ext cx="29747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Enfoque metodológico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10909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Cada técnica ofrece una perspectiva única: proporciones de mercado, evolución temporal de precios y análisis geométrico de variabilidad.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43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956" y="3433524"/>
            <a:ext cx="7109936" cy="562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Primera técnica: </a:t>
            </a:r>
            <a:r>
              <a:rPr lang="en-US" sz="3500" i="1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Pie chart </a:t>
            </a:r>
            <a:r>
              <a:rPr lang="en-US" sz="35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 Gráfico de pastel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787956" y="4333994"/>
            <a:ext cx="4201358" cy="3278386"/>
          </a:xfrm>
          <a:prstGeom prst="roundRect">
            <a:avLst>
              <a:gd name="adj" fmla="val 1030"/>
            </a:avLst>
          </a:prstGeom>
          <a:solidFill>
            <a:srgbClr val="3F4652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103" y="4559141"/>
            <a:ext cx="675442" cy="67544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13103" y="5459730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Origen histórico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1013103" y="5946577"/>
            <a:ext cx="3751064" cy="1440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Introducido por William Playfair en 1801 y popularizado por Florence Nightingale en el análisis de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datos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sanitarios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(INE).</a:t>
            </a:r>
            <a:endParaRPr lang="en-US" sz="1750" dirty="0"/>
          </a:p>
        </p:txBody>
      </p:sp>
      <p:sp>
        <p:nvSpPr>
          <p:cNvPr id="9" name="Shape 4"/>
          <p:cNvSpPr/>
          <p:nvPr/>
        </p:nvSpPr>
        <p:spPr>
          <a:xfrm>
            <a:off x="5214461" y="4333994"/>
            <a:ext cx="4201358" cy="3278386"/>
          </a:xfrm>
          <a:prstGeom prst="roundRect">
            <a:avLst>
              <a:gd name="adj" fmla="val 1030"/>
            </a:avLst>
          </a:prstGeom>
          <a:solidFill>
            <a:srgbClr val="3F4652"/>
          </a:solidFill>
          <a:ln/>
        </p:spPr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9608" y="4559141"/>
            <a:ext cx="675442" cy="67544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5439608" y="5459730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Estructura de datos</a:t>
            </a:r>
            <a:endParaRPr lang="en-US" sz="2200" dirty="0"/>
          </a:p>
        </p:txBody>
      </p:sp>
      <p:sp>
        <p:nvSpPr>
          <p:cNvPr id="13" name="Text 6"/>
          <p:cNvSpPr/>
          <p:nvPr/>
        </p:nvSpPr>
        <p:spPr>
          <a:xfrm>
            <a:off x="5439608" y="5946577"/>
            <a:ext cx="3751064" cy="1440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Requiere categorías simples con valores numéricos. Ideal para 3-6 grupos con datos cuantitativos resumidos.</a:t>
            </a:r>
            <a:endParaRPr lang="en-US" sz="1750" dirty="0"/>
          </a:p>
        </p:txBody>
      </p:sp>
      <p:sp>
        <p:nvSpPr>
          <p:cNvPr id="14" name="Shape 7"/>
          <p:cNvSpPr/>
          <p:nvPr/>
        </p:nvSpPr>
        <p:spPr>
          <a:xfrm>
            <a:off x="9640967" y="4333994"/>
            <a:ext cx="4201358" cy="3278386"/>
          </a:xfrm>
          <a:prstGeom prst="roundRect">
            <a:avLst>
              <a:gd name="adj" fmla="val 1030"/>
            </a:avLst>
          </a:prstGeom>
          <a:solidFill>
            <a:srgbClr val="3F4652"/>
          </a:solidFill>
          <a:ln/>
        </p:spPr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6114" y="4559141"/>
            <a:ext cx="675442" cy="675442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9866114" y="5459730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Propósito analítico</a:t>
            </a:r>
            <a:endParaRPr lang="en-US" sz="2200" dirty="0"/>
          </a:p>
        </p:txBody>
      </p:sp>
      <p:sp>
        <p:nvSpPr>
          <p:cNvPr id="18" name="Text 9"/>
          <p:cNvSpPr/>
          <p:nvPr/>
        </p:nvSpPr>
        <p:spPr>
          <a:xfrm>
            <a:off x="9866114" y="5946577"/>
            <a:ext cx="3751064" cy="1440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Representa participación relativa mediante sectores proporcionales de un círculo. No recomendado para series temporales.</a:t>
            </a:r>
            <a:endParaRPr lang="en-US" sz="1750" dirty="0"/>
          </a:p>
        </p:txBody>
      </p:sp>
      <p:sp>
        <p:nvSpPr>
          <p:cNvPr id="19" name="Rectángulo 18"/>
          <p:cNvSpPr/>
          <p:nvPr/>
        </p:nvSpPr>
        <p:spPr>
          <a:xfrm>
            <a:off x="12576748" y="7667469"/>
            <a:ext cx="1986196" cy="48718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9473"/>
            <a:ext cx="949999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Volumen medio de negociación por empresa</a:t>
            </a:r>
            <a:endParaRPr lang="en-US" sz="3550" dirty="0"/>
          </a:p>
        </p:txBody>
      </p:sp>
      <p:sp>
        <p:nvSpPr>
          <p:cNvPr id="10" name="Text 7"/>
          <p:cNvSpPr/>
          <p:nvPr/>
        </p:nvSpPr>
        <p:spPr>
          <a:xfrm>
            <a:off x="793790" y="2712252"/>
            <a:ext cx="59564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</a:rPr>
              <a:t>Interpretaciones clave: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93790" y="3671982"/>
            <a:ext cx="1311927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Apple concentra aproximadamente el </a:t>
            </a:r>
            <a:r>
              <a:rPr lang="en-US" sz="1750" dirty="0">
                <a:solidFill>
                  <a:srgbClr val="000000"/>
                </a:solidFill>
                <a:highlight>
                  <a:srgbClr val="66A8EE"/>
                </a:highlight>
                <a:latin typeface="Roboto" pitchFamily="34" charset="0"/>
                <a:ea typeface="Roboto" pitchFamily="34" charset="-122"/>
                <a:cs typeface="Roboto" pitchFamily="34" charset="-120"/>
              </a:rPr>
              <a:t>56% del volumen medio total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reflejando mayor liquidez y actividad bursátil.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4601861"/>
            <a:ext cx="1311927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Microsoft y Google suman el 44% restante, mostrando una distribución desigual que indica diferencias significativas en el interés de los inversores.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5894641"/>
            <a:ext cx="1311927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Esta visualización ofrece una comprensión rápida de la </a:t>
            </a: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proporción de mercado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 la predominancia comercial de cada tecnológica.</a:t>
            </a:r>
            <a:endParaRPr lang="en-US" sz="1750" dirty="0"/>
          </a:p>
        </p:txBody>
      </p:sp>
      <p:sp>
        <p:nvSpPr>
          <p:cNvPr id="14" name="Rectángulo 13"/>
          <p:cNvSpPr/>
          <p:nvPr/>
        </p:nvSpPr>
        <p:spPr>
          <a:xfrm>
            <a:off x="12576748" y="7330190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265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350" y="3082290"/>
            <a:ext cx="13923050" cy="505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950"/>
              </a:lnSpc>
            </a:pPr>
            <a:r>
              <a:rPr lang="en-US" sz="3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Segunda técnica: </a:t>
            </a:r>
            <a:r>
              <a:rPr lang="en-US" sz="3200" i="1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Candlestick</a:t>
            </a:r>
            <a:r>
              <a:rPr lang="en-US" sz="3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o Gráfico de velas japonesas</a:t>
            </a:r>
            <a:endParaRPr lang="en-US" sz="3150" dirty="0"/>
          </a:p>
        </p:txBody>
      </p:sp>
      <p:sp>
        <p:nvSpPr>
          <p:cNvPr id="4" name="Shape 1"/>
          <p:cNvSpPr/>
          <p:nvPr/>
        </p:nvSpPr>
        <p:spPr>
          <a:xfrm>
            <a:off x="707350" y="5782747"/>
            <a:ext cx="13215699" cy="22860"/>
          </a:xfrm>
          <a:prstGeom prst="roundRect">
            <a:avLst>
              <a:gd name="adj" fmla="val 132627"/>
            </a:avLst>
          </a:prstGeom>
          <a:solidFill>
            <a:srgbClr val="585F6B"/>
          </a:solidFill>
          <a:ln/>
        </p:spPr>
      </p:sp>
      <p:sp>
        <p:nvSpPr>
          <p:cNvPr id="5" name="Shape 2"/>
          <p:cNvSpPr/>
          <p:nvPr/>
        </p:nvSpPr>
        <p:spPr>
          <a:xfrm>
            <a:off x="3936563" y="5176540"/>
            <a:ext cx="22860" cy="606266"/>
          </a:xfrm>
          <a:prstGeom prst="roundRect">
            <a:avLst>
              <a:gd name="adj" fmla="val 132627"/>
            </a:avLst>
          </a:prstGeom>
          <a:solidFill>
            <a:srgbClr val="585F6B"/>
          </a:solidFill>
          <a:ln/>
        </p:spPr>
      </p:sp>
      <p:sp>
        <p:nvSpPr>
          <p:cNvPr id="6" name="Shape 3"/>
          <p:cNvSpPr/>
          <p:nvPr/>
        </p:nvSpPr>
        <p:spPr>
          <a:xfrm>
            <a:off x="3720703" y="5555397"/>
            <a:ext cx="454700" cy="454700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7" name="Text 4"/>
          <p:cNvSpPr/>
          <p:nvPr/>
        </p:nvSpPr>
        <p:spPr>
          <a:xfrm>
            <a:off x="3796427" y="5593199"/>
            <a:ext cx="303133" cy="378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684859" y="3890605"/>
            <a:ext cx="2526506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Siglo XVIII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909399" y="4327565"/>
            <a:ext cx="6077426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Desarrollado por Munehisa Homma, comerciante japonés pionero en análisis técnico del mercado de arroz.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303651" y="5782687"/>
            <a:ext cx="22860" cy="606266"/>
          </a:xfrm>
          <a:prstGeom prst="roundRect">
            <a:avLst>
              <a:gd name="adj" fmla="val 132627"/>
            </a:avLst>
          </a:prstGeom>
          <a:solidFill>
            <a:srgbClr val="585F6B"/>
          </a:solidFill>
          <a:ln/>
        </p:spPr>
      </p:sp>
      <p:sp>
        <p:nvSpPr>
          <p:cNvPr id="11" name="Shape 8"/>
          <p:cNvSpPr/>
          <p:nvPr/>
        </p:nvSpPr>
        <p:spPr>
          <a:xfrm>
            <a:off x="7087791" y="5555397"/>
            <a:ext cx="454700" cy="454700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2" name="Text 9"/>
          <p:cNvSpPr/>
          <p:nvPr/>
        </p:nvSpPr>
        <p:spPr>
          <a:xfrm>
            <a:off x="7163514" y="5593199"/>
            <a:ext cx="303133" cy="378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6051947" y="6591181"/>
            <a:ext cx="2526506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1991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4276487" y="7028140"/>
            <a:ext cx="6077426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Steve Nison populariza el método en Occidente mediante su obra sobre análisis de velas japonesas.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0670738" y="5176540"/>
            <a:ext cx="22860" cy="606266"/>
          </a:xfrm>
          <a:prstGeom prst="roundRect">
            <a:avLst>
              <a:gd name="adj" fmla="val 132627"/>
            </a:avLst>
          </a:prstGeom>
          <a:solidFill>
            <a:srgbClr val="585F6B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54878" y="5555397"/>
            <a:ext cx="454700" cy="454700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7" name="Text 14"/>
          <p:cNvSpPr/>
          <p:nvPr/>
        </p:nvSpPr>
        <p:spPr>
          <a:xfrm>
            <a:off x="10530602" y="5593199"/>
            <a:ext cx="303133" cy="378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9419034" y="3890605"/>
            <a:ext cx="2526506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Actualidad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643574" y="4327565"/>
            <a:ext cx="6077426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Herramienta</a:t>
            </a: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fundamental </a:t>
            </a:r>
            <a:r>
              <a:rPr lang="en-US" sz="15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</a:t>
            </a: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5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plataformas</a:t>
            </a: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 trading para </a:t>
            </a:r>
            <a:r>
              <a:rPr lang="en-US" sz="15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análisis</a:t>
            </a: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 </a:t>
            </a:r>
            <a:r>
              <a:rPr lang="en-US" sz="15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tendencias</a:t>
            </a: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y </a:t>
            </a:r>
            <a:r>
              <a:rPr lang="en-US" sz="15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toma</a:t>
            </a: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 </a:t>
            </a:r>
            <a:r>
              <a:rPr lang="en-US" sz="15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decisiones</a:t>
            </a: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550" dirty="0"/>
          </a:p>
        </p:txBody>
      </p:sp>
      <p:sp>
        <p:nvSpPr>
          <p:cNvPr id="20" name="Rectángulo 19"/>
          <p:cNvSpPr/>
          <p:nvPr/>
        </p:nvSpPr>
        <p:spPr>
          <a:xfrm>
            <a:off x="12576748" y="7330190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Text 11">
            <a:extLst>
              <a:ext uri="{FF2B5EF4-FFF2-40B4-BE49-F238E27FC236}">
                <a16:creationId xmlns:a16="http://schemas.microsoft.com/office/drawing/2014/main" id="{0D4968BE-4616-4E4C-8F6D-5E06A2B56D68}"/>
              </a:ext>
            </a:extLst>
          </p:cNvPr>
          <p:cNvSpPr/>
          <p:nvPr/>
        </p:nvSpPr>
        <p:spPr>
          <a:xfrm>
            <a:off x="11658600" y="7812048"/>
            <a:ext cx="2845444" cy="186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Fuente </a:t>
            </a:r>
            <a:r>
              <a:rPr lang="en-US" sz="15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información</a:t>
            </a: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: </a:t>
            </a:r>
            <a:r>
              <a:rPr lang="en-US" sz="1550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</a:rPr>
              <a:t>Jaspersoft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6251" y="382072"/>
            <a:ext cx="3388757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Anatomía del Candlestick</a:t>
            </a:r>
            <a:endParaRPr lang="en-US" sz="2150" dirty="0"/>
          </a:p>
        </p:txBody>
      </p:sp>
      <p:sp>
        <p:nvSpPr>
          <p:cNvPr id="15" name="Rectángulo 14"/>
          <p:cNvSpPr/>
          <p:nvPr/>
        </p:nvSpPr>
        <p:spPr>
          <a:xfrm>
            <a:off x="12576748" y="7330190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Text 1"/>
          <p:cNvSpPr/>
          <p:nvPr/>
        </p:nvSpPr>
        <p:spPr>
          <a:xfrm>
            <a:off x="511449" y="2174510"/>
            <a:ext cx="7075837" cy="6707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175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Serie temporal </a:t>
            </a:r>
            <a:r>
              <a:rPr lang="en-US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ordenada</a:t>
            </a: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 </a:t>
            </a:r>
            <a:r>
              <a:rPr lang="en-US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mínimo</a:t>
            </a: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30-40 </a:t>
            </a:r>
            <a:r>
              <a:rPr lang="en-US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observaciones</a:t>
            </a: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 </a:t>
            </a:r>
          </a:p>
          <a:p>
            <a:pPr marL="285750" indent="-285750">
              <a:lnSpc>
                <a:spcPts val="175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indent="-285750">
              <a:lnSpc>
                <a:spcPts val="175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Columnas</a:t>
            </a: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esenciales</a:t>
            </a: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</a:t>
            </a:r>
            <a:r>
              <a:rPr lang="en-US" dirty="0" err="1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Fecha</a:t>
            </a:r>
            <a:r>
              <a:rPr lang="en-US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Open, High, Low, Close (OHLC).</a:t>
            </a:r>
            <a:endParaRPr lang="en-US" dirty="0"/>
          </a:p>
        </p:txBody>
      </p:sp>
      <p:sp>
        <p:nvSpPr>
          <p:cNvPr id="27" name="Text 7"/>
          <p:cNvSpPr/>
          <p:nvPr/>
        </p:nvSpPr>
        <p:spPr>
          <a:xfrm>
            <a:off x="511449" y="1629753"/>
            <a:ext cx="2320957" cy="202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Requisitos de datos</a:t>
            </a:r>
            <a:endParaRPr lang="en-US" sz="2000" dirty="0"/>
          </a:p>
        </p:txBody>
      </p:sp>
      <p:sp>
        <p:nvSpPr>
          <p:cNvPr id="28" name="Text 1"/>
          <p:cNvSpPr/>
          <p:nvPr/>
        </p:nvSpPr>
        <p:spPr>
          <a:xfrm>
            <a:off x="511449" y="3879602"/>
            <a:ext cx="2659285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Componentes visuales</a:t>
            </a:r>
            <a:endParaRPr lang="en-US" sz="2000" dirty="0"/>
          </a:p>
        </p:txBody>
      </p:sp>
      <p:pic>
        <p:nvPicPr>
          <p:cNvPr id="45" name="Imagen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2937" y="1052076"/>
            <a:ext cx="5974790" cy="6191317"/>
          </a:xfrm>
          <a:prstGeom prst="rect">
            <a:avLst/>
          </a:prstGeom>
        </p:spPr>
      </p:pic>
      <p:sp>
        <p:nvSpPr>
          <p:cNvPr id="47" name="Rectángulo 46"/>
          <p:cNvSpPr/>
          <p:nvPr/>
        </p:nvSpPr>
        <p:spPr>
          <a:xfrm>
            <a:off x="511449" y="4323875"/>
            <a:ext cx="51956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SzPts val="1000"/>
              <a:buFont typeface="Arial" panose="020B0604020202020204" pitchFamily="34" charset="0"/>
              <a:buChar char="•"/>
            </a:pPr>
            <a:r>
              <a:rPr lang="es-ES" sz="2000" b="1" dirty="0">
                <a:solidFill>
                  <a:srgbClr val="D6E5EF"/>
                </a:solidFill>
                <a:latin typeface="Roboto" panose="020B0604020202020204" charset="0"/>
              </a:rPr>
              <a:t>Cuerpo:</a:t>
            </a:r>
            <a:r>
              <a:rPr lang="es-ES" sz="2000" dirty="0">
                <a:solidFill>
                  <a:srgbClr val="D6E5EF"/>
                </a:solidFill>
                <a:latin typeface="Roboto" panose="020B0604020202020204" charset="0"/>
              </a:rPr>
              <a:t> diferencia entre apertura y cierre</a:t>
            </a:r>
            <a:endParaRPr lang="es-ES" sz="20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Rectángulo 47"/>
          <p:cNvSpPr/>
          <p:nvPr/>
        </p:nvSpPr>
        <p:spPr>
          <a:xfrm>
            <a:off x="511449" y="4669342"/>
            <a:ext cx="58031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SzPts val="1000"/>
              <a:buFont typeface="Arial" panose="020B0604020202020204" pitchFamily="34" charset="0"/>
              <a:buChar char="•"/>
            </a:pPr>
            <a:r>
              <a:rPr lang="es-ES" sz="2000" b="1" dirty="0">
                <a:solidFill>
                  <a:srgbClr val="D6E5EF"/>
                </a:solidFill>
                <a:latin typeface="Roboto" panose="020B0604020202020204" charset="0"/>
              </a:rPr>
              <a:t>Mechas superiores:</a:t>
            </a:r>
            <a:r>
              <a:rPr lang="es-ES" sz="2000" dirty="0">
                <a:solidFill>
                  <a:srgbClr val="D6E5EF"/>
                </a:solidFill>
                <a:latin typeface="Roboto" panose="020B0604020202020204" charset="0"/>
              </a:rPr>
              <a:t> precio máximo alcanzado</a:t>
            </a:r>
            <a:endParaRPr lang="es-ES" sz="20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Rectángulo 48"/>
          <p:cNvSpPr/>
          <p:nvPr/>
        </p:nvSpPr>
        <p:spPr>
          <a:xfrm>
            <a:off x="511449" y="5071396"/>
            <a:ext cx="56140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SzPts val="1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6E5EF"/>
                </a:solidFill>
                <a:latin typeface="Roboto" panose="020B0604020202020204" charset="0"/>
              </a:rPr>
              <a:t>Mechas </a:t>
            </a:r>
            <a:r>
              <a:rPr lang="en-US" sz="2000" b="1" dirty="0" err="1">
                <a:solidFill>
                  <a:srgbClr val="D6E5EF"/>
                </a:solidFill>
                <a:latin typeface="Roboto" panose="020B0604020202020204" charset="0"/>
              </a:rPr>
              <a:t>inferiores</a:t>
            </a:r>
            <a:r>
              <a:rPr lang="en-US" sz="2000" b="1" dirty="0">
                <a:solidFill>
                  <a:srgbClr val="D6E5EF"/>
                </a:solidFill>
                <a:latin typeface="Roboto" panose="020B0604020202020204" charset="0"/>
              </a:rPr>
              <a:t>:</a:t>
            </a:r>
            <a:r>
              <a:rPr lang="en-US" sz="2000" dirty="0">
                <a:solidFill>
                  <a:srgbClr val="D6E5EF"/>
                </a:solidFill>
                <a:latin typeface="Roboto" panose="020B0604020202020204" charset="0"/>
              </a:rPr>
              <a:t> </a:t>
            </a:r>
            <a:r>
              <a:rPr lang="en-US" sz="2000" dirty="0" err="1">
                <a:solidFill>
                  <a:srgbClr val="D6E5EF"/>
                </a:solidFill>
                <a:latin typeface="Roboto" panose="020B0604020202020204" charset="0"/>
              </a:rPr>
              <a:t>precio</a:t>
            </a:r>
            <a:r>
              <a:rPr lang="en-US" sz="2000" dirty="0">
                <a:solidFill>
                  <a:srgbClr val="D6E5EF"/>
                </a:solidFill>
                <a:latin typeface="Roboto" panose="020B0604020202020204" charset="0"/>
              </a:rPr>
              <a:t> </a:t>
            </a:r>
            <a:r>
              <a:rPr lang="en-US" sz="2000" dirty="0" err="1">
                <a:solidFill>
                  <a:srgbClr val="D6E5EF"/>
                </a:solidFill>
                <a:latin typeface="Roboto" panose="020B0604020202020204" charset="0"/>
              </a:rPr>
              <a:t>mínimo</a:t>
            </a:r>
            <a:r>
              <a:rPr lang="en-US" sz="2000" dirty="0">
                <a:solidFill>
                  <a:srgbClr val="D6E5EF"/>
                </a:solidFill>
                <a:latin typeface="Roboto" panose="020B0604020202020204" charset="0"/>
              </a:rPr>
              <a:t> </a:t>
            </a:r>
            <a:r>
              <a:rPr lang="en-US" sz="2000" dirty="0" err="1">
                <a:solidFill>
                  <a:srgbClr val="D6E5EF"/>
                </a:solidFill>
                <a:latin typeface="Roboto" panose="020B0604020202020204" charset="0"/>
              </a:rPr>
              <a:t>registrado</a:t>
            </a:r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0" name="Rectángulo 49"/>
          <p:cNvSpPr/>
          <p:nvPr/>
        </p:nvSpPr>
        <p:spPr>
          <a:xfrm>
            <a:off x="518168" y="5452258"/>
            <a:ext cx="58592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SzPts val="1000"/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D6E5EF"/>
                </a:solidFill>
                <a:latin typeface="Roboto" panose="020B0604020202020204" charset="0"/>
              </a:rPr>
              <a:t>Color </a:t>
            </a:r>
            <a:r>
              <a:rPr lang="en-US" sz="2000" b="1" dirty="0" err="1">
                <a:solidFill>
                  <a:srgbClr val="D6E5EF"/>
                </a:solidFill>
                <a:latin typeface="Roboto" panose="020B0604020202020204" charset="0"/>
              </a:rPr>
              <a:t>verde</a:t>
            </a:r>
            <a:r>
              <a:rPr lang="en-US" sz="2000" b="1" dirty="0">
                <a:solidFill>
                  <a:srgbClr val="D6E5EF"/>
                </a:solidFill>
                <a:latin typeface="Roboto" panose="020B0604020202020204" charset="0"/>
              </a:rPr>
              <a:t>:</a:t>
            </a:r>
            <a:r>
              <a:rPr lang="en-US" sz="2000" dirty="0">
                <a:solidFill>
                  <a:srgbClr val="D6E5EF"/>
                </a:solidFill>
                <a:latin typeface="Roboto" panose="020B0604020202020204" charset="0"/>
              </a:rPr>
              <a:t> </a:t>
            </a:r>
            <a:r>
              <a:rPr lang="en-US" sz="2000" dirty="0" err="1">
                <a:solidFill>
                  <a:srgbClr val="D6E5EF"/>
                </a:solidFill>
                <a:latin typeface="Roboto" panose="020B0604020202020204" charset="0"/>
              </a:rPr>
              <a:t>cierre</a:t>
            </a:r>
            <a:r>
              <a:rPr lang="en-US" sz="2000" dirty="0">
                <a:solidFill>
                  <a:srgbClr val="D6E5EF"/>
                </a:solidFill>
                <a:latin typeface="Roboto" panose="020B0604020202020204" charset="0"/>
              </a:rPr>
              <a:t> superior a </a:t>
            </a:r>
            <a:r>
              <a:rPr lang="en-US" sz="2000" dirty="0" err="1">
                <a:solidFill>
                  <a:srgbClr val="D6E5EF"/>
                </a:solidFill>
                <a:latin typeface="Roboto" panose="020B0604020202020204" charset="0"/>
              </a:rPr>
              <a:t>apertura</a:t>
            </a:r>
            <a:r>
              <a:rPr lang="en-US" sz="2000" dirty="0">
                <a:solidFill>
                  <a:srgbClr val="D6E5EF"/>
                </a:solidFill>
                <a:latin typeface="Roboto" panose="020B0604020202020204" charset="0"/>
              </a:rPr>
              <a:t> (</a:t>
            </a:r>
            <a:r>
              <a:rPr lang="en-US" sz="2000" dirty="0" err="1">
                <a:solidFill>
                  <a:srgbClr val="D6E5EF"/>
                </a:solidFill>
                <a:latin typeface="Roboto" panose="020B0604020202020204" charset="0"/>
              </a:rPr>
              <a:t>alcista</a:t>
            </a:r>
            <a:r>
              <a:rPr lang="en-US" sz="2000" dirty="0">
                <a:solidFill>
                  <a:srgbClr val="D6E5EF"/>
                </a:solidFill>
                <a:latin typeface="Roboto" panose="020B0604020202020204" charset="0"/>
              </a:rPr>
              <a:t>)</a:t>
            </a:r>
            <a:endParaRPr lang="en-US" sz="20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1" name="Rectángulo 50"/>
          <p:cNvSpPr/>
          <p:nvPr/>
        </p:nvSpPr>
        <p:spPr>
          <a:xfrm>
            <a:off x="544310" y="5857740"/>
            <a:ext cx="55483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SzPts val="1000"/>
              <a:buFont typeface="Arial" panose="020B0604020202020204" pitchFamily="34" charset="0"/>
              <a:buChar char="•"/>
            </a:pPr>
            <a:r>
              <a:rPr lang="es-ES" sz="2000" b="1" dirty="0">
                <a:solidFill>
                  <a:srgbClr val="D6E5EF"/>
                </a:solidFill>
                <a:latin typeface="Roboto" panose="020B0604020202020204" charset="0"/>
              </a:rPr>
              <a:t>Color rojo:</a:t>
            </a:r>
            <a:r>
              <a:rPr lang="es-ES" sz="2000" dirty="0">
                <a:solidFill>
                  <a:srgbClr val="D6E5EF"/>
                </a:solidFill>
                <a:latin typeface="Roboto" panose="020B0604020202020204" charset="0"/>
              </a:rPr>
              <a:t> cierre inferior a apertura (bajista)</a:t>
            </a:r>
            <a:endParaRPr lang="es-ES" sz="20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7582732" y="7282368"/>
            <a:ext cx="73152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ES" sz="1100" i="1" dirty="0">
                <a:solidFill>
                  <a:schemeClr val="bg1"/>
                </a:solidFill>
              </a:rPr>
              <a:t>Fuente: https://www.vantagemarkets.com/es/academy/16-candlestick-charts-traders-need-to-know/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661630"/>
            <a:ext cx="673024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Evolución de precios 2023-2024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1568768"/>
            <a:ext cx="133885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Gráfico de velas revela la </a:t>
            </a: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dinámica diaria de cotización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entre enero de 2023 y diciembre de 2024, mostrando patrones de comportamiento diferenciados entre las tres empresas tecnológicas analizadas.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997638"/>
            <a:ext cx="6576274" cy="2211925"/>
          </a:xfrm>
          <a:prstGeom prst="roundRect">
            <a:avLst>
              <a:gd name="adj" fmla="val 1233"/>
            </a:avLst>
          </a:prstGeom>
          <a:solidFill>
            <a:srgbClr val="66A8EE"/>
          </a:solidFill>
          <a:ln/>
        </p:spPr>
      </p:sp>
      <p:sp>
        <p:nvSpPr>
          <p:cNvPr id="6" name="Text 3"/>
          <p:cNvSpPr/>
          <p:nvPr/>
        </p:nvSpPr>
        <p:spPr>
          <a:xfrm>
            <a:off x="2709136" y="31479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Tendencia alcista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3" y="4091941"/>
            <a:ext cx="621230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tres empresas muestran crecimiento sostenido con fases de consolidación intermedias identificables mediante SMA20.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64317" y="2997638"/>
            <a:ext cx="5888843" cy="2211925"/>
          </a:xfrm>
          <a:prstGeom prst="roundRect">
            <a:avLst>
              <a:gd name="adj" fmla="val 1233"/>
            </a:avLst>
          </a:prstGeom>
          <a:solidFill>
            <a:srgbClr val="66A8EE"/>
          </a:solidFill>
          <a:ln/>
        </p:spPr>
      </p:sp>
      <p:sp>
        <p:nvSpPr>
          <p:cNvPr id="9" name="Text 6"/>
          <p:cNvSpPr/>
          <p:nvPr/>
        </p:nvSpPr>
        <p:spPr>
          <a:xfrm>
            <a:off x="9491120" y="32201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Volatilidad en Apple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8191131" y="4091941"/>
            <a:ext cx="558887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Cuerpos de vela más amplios indican mayor rango de variación intradía, reflejando intensidad en operaciones.</a:t>
            </a:r>
            <a:endParaRPr lang="en-US" sz="1750" dirty="0"/>
          </a:p>
        </p:txBody>
      </p:sp>
      <p:sp>
        <p:nvSpPr>
          <p:cNvPr id="14" name="Rectángulo 13"/>
          <p:cNvSpPr/>
          <p:nvPr/>
        </p:nvSpPr>
        <p:spPr>
          <a:xfrm>
            <a:off x="12576748" y="7330190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Shape 8"/>
          <p:cNvSpPr/>
          <p:nvPr/>
        </p:nvSpPr>
        <p:spPr>
          <a:xfrm>
            <a:off x="1791355" y="6060972"/>
            <a:ext cx="11157418" cy="1669852"/>
          </a:xfrm>
          <a:prstGeom prst="roundRect">
            <a:avLst>
              <a:gd name="adj" fmla="val 2038"/>
            </a:avLst>
          </a:prstGeom>
          <a:solidFill>
            <a:srgbClr val="66A8EE"/>
          </a:solidFill>
          <a:ln/>
        </p:spPr>
      </p:sp>
      <p:sp>
        <p:nvSpPr>
          <p:cNvPr id="12" name="Text 9"/>
          <p:cNvSpPr/>
          <p:nvPr/>
        </p:nvSpPr>
        <p:spPr>
          <a:xfrm>
            <a:off x="5952446" y="61999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Valor comunicativo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2017300" y="6967287"/>
            <a:ext cx="114701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Muestra evolución histórica comparativa, facilitando detección de cambios de tendencia y momentos clave.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4855" y="635913"/>
            <a:ext cx="7347942" cy="531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Tercera técnica: </a:t>
            </a:r>
            <a:r>
              <a:rPr lang="en-US" sz="3350" i="1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Convex hull </a:t>
            </a:r>
            <a:r>
              <a:rPr lang="en-US" sz="33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 </a:t>
            </a:r>
            <a:r>
              <a:rPr lang="en-US" sz="335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Envolvente</a:t>
            </a:r>
            <a:r>
              <a:rPr lang="en-US" sz="33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Convexa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744857" y="3067558"/>
            <a:ext cx="3074432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Fundamento geométrico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7354" y="3495707"/>
            <a:ext cx="8155305" cy="875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</a:t>
            </a:r>
            <a:r>
              <a:rPr lang="en-US" sz="16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envolvente convexa</a:t>
            </a: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</a:t>
            </a:r>
            <a:r>
              <a:rPr lang="en-US" sz="1650" i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Convex Hull</a:t>
            </a: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 forma el polígono convexo mínimo que contiene todos los puntos de un </a:t>
            </a:r>
            <a: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itchFamily="34" charset="-120"/>
              </a:rPr>
              <a:t>conjunto (</a:t>
            </a:r>
            <a:r>
              <a:rPr lang="es-ES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datos numéricos bidimensionales o multidimensionales).</a:t>
            </a:r>
            <a:endParaRPr lang="en-US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44855" y="4625908"/>
            <a:ext cx="2781657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Desarrollo algorítmico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744855" y="5046108"/>
            <a:ext cx="6993731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Métodos computacionales de los años 70: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4855" y="5475357"/>
            <a:ext cx="6993731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Graham Scan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4855" y="5890290"/>
            <a:ext cx="6993731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Quickhull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44855" y="6305223"/>
            <a:ext cx="6993731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Marcha de Jarvis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44855" y="6803087"/>
            <a:ext cx="2746891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Aplicaciones diversas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744855" y="7165896"/>
            <a:ext cx="7611351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Optimización financiera, detección de anomalías, análisis espacial, clustering y fronteras eficientes en portfolios.</a:t>
            </a:r>
            <a:endParaRPr lang="en-US" sz="1650" dirty="0"/>
          </a:p>
        </p:txBody>
      </p:sp>
      <p:sp>
        <p:nvSpPr>
          <p:cNvPr id="13" name="Rectángulo 12"/>
          <p:cNvSpPr/>
          <p:nvPr/>
        </p:nvSpPr>
        <p:spPr>
          <a:xfrm>
            <a:off x="12576748" y="7330190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2560" y="1477327"/>
            <a:ext cx="5385016" cy="6531770"/>
          </a:xfrm>
          <a:prstGeom prst="rect">
            <a:avLst/>
          </a:prstGeom>
        </p:spPr>
      </p:pic>
      <p:sp>
        <p:nvSpPr>
          <p:cNvPr id="14" name="Text 1">
            <a:extLst>
              <a:ext uri="{FF2B5EF4-FFF2-40B4-BE49-F238E27FC236}">
                <a16:creationId xmlns:a16="http://schemas.microsoft.com/office/drawing/2014/main" id="{24292F7A-4BB5-4524-879F-1F6ADB2458DE}"/>
              </a:ext>
            </a:extLst>
          </p:cNvPr>
          <p:cNvSpPr/>
          <p:nvPr/>
        </p:nvSpPr>
        <p:spPr>
          <a:xfrm>
            <a:off x="737354" y="1477327"/>
            <a:ext cx="3074432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Origen </a:t>
            </a:r>
            <a:r>
              <a:rPr lang="en-US" sz="205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histórico</a:t>
            </a:r>
            <a:endParaRPr lang="en-US" sz="205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579BD705-053E-4CE3-B271-413E4128DEC9}"/>
              </a:ext>
            </a:extLst>
          </p:cNvPr>
          <p:cNvSpPr/>
          <p:nvPr/>
        </p:nvSpPr>
        <p:spPr>
          <a:xfrm>
            <a:off x="737354" y="1928541"/>
            <a:ext cx="8162806" cy="1082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s-ES" sz="165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 conceptos fundamentales se remontan a la </a:t>
            </a:r>
            <a:r>
              <a:rPr lang="es-ES" sz="165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geometría convexa clásica</a:t>
            </a:r>
            <a:r>
              <a:rPr lang="es-ES" sz="165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del siglo XIX y principios del XX. Matemáticos como Hermann Minkowski desarrollaron la teoría de conjuntos convexos, que es la base teórica del </a:t>
            </a:r>
            <a:r>
              <a:rPr lang="es-ES" sz="165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convex</a:t>
            </a:r>
            <a:r>
              <a:rPr lang="es-ES" sz="165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s-ES" sz="165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hull</a:t>
            </a:r>
            <a:r>
              <a:rPr lang="es-ES" sz="165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s-ES" sz="165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s-ES" sz="165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Kjeldsen</a:t>
            </a:r>
            <a:r>
              <a:rPr lang="es-ES" sz="165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T.H (2008).</a:t>
            </a:r>
            <a:endParaRPr lang="en-US" sz="165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32450" y="592360"/>
            <a:ext cx="7334964" cy="487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Dispersión de precios: apertura vs cierre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1109591" y="1711174"/>
            <a:ext cx="12136626" cy="147959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132450" y="1734034"/>
            <a:ext cx="889297" cy="1433870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7" name="Text 3"/>
          <p:cNvSpPr/>
          <p:nvPr/>
        </p:nvSpPr>
        <p:spPr>
          <a:xfrm>
            <a:off x="2106501" y="1928820"/>
            <a:ext cx="379859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Apple: estabilidad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2106500" y="2349945"/>
            <a:ext cx="10242067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Envolvente más estrecha indica menor volatilidad y comportamiento predecible entre precios de apertura y cierre.</a:t>
            </a:r>
            <a:endParaRPr lang="en-US" sz="1500" dirty="0"/>
          </a:p>
        </p:txBody>
      </p:sp>
      <p:sp>
        <p:nvSpPr>
          <p:cNvPr id="9" name="Shape 5"/>
          <p:cNvSpPr/>
          <p:nvPr/>
        </p:nvSpPr>
        <p:spPr>
          <a:xfrm>
            <a:off x="1109591" y="3385550"/>
            <a:ext cx="12136626" cy="147959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1132450" y="3408410"/>
            <a:ext cx="889297" cy="1433870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12" name="Text 7"/>
          <p:cNvSpPr/>
          <p:nvPr/>
        </p:nvSpPr>
        <p:spPr>
          <a:xfrm>
            <a:off x="2106501" y="3603196"/>
            <a:ext cx="379859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Microsoft: dispersión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2106500" y="4024320"/>
            <a:ext cx="10242067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Mayor área de la envolvente revela dispersión significativa y riesgo elevado en la variación de precios.</a:t>
            </a:r>
            <a:endParaRPr lang="en-US" sz="1500" dirty="0"/>
          </a:p>
        </p:txBody>
      </p:sp>
      <p:sp>
        <p:nvSpPr>
          <p:cNvPr id="14" name="Shape 9"/>
          <p:cNvSpPr/>
          <p:nvPr/>
        </p:nvSpPr>
        <p:spPr>
          <a:xfrm>
            <a:off x="1109591" y="5059926"/>
            <a:ext cx="12136626" cy="1479590"/>
          </a:xfrm>
          <a:prstGeom prst="roundRect">
            <a:avLst>
              <a:gd name="adj" fmla="val 1975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1132450" y="5082786"/>
            <a:ext cx="889297" cy="1433870"/>
          </a:xfrm>
          <a:prstGeom prst="roundRect">
            <a:avLst>
              <a:gd name="adj" fmla="val 230"/>
            </a:avLst>
          </a:prstGeom>
          <a:solidFill>
            <a:srgbClr val="3F4652"/>
          </a:solidFill>
          <a:ln/>
        </p:spPr>
      </p:sp>
      <p:sp>
        <p:nvSpPr>
          <p:cNvPr id="17" name="Text 11"/>
          <p:cNvSpPr/>
          <p:nvPr/>
        </p:nvSpPr>
        <p:spPr>
          <a:xfrm>
            <a:off x="2106501" y="5277572"/>
            <a:ext cx="379859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Google: equilibrio</a:t>
            </a:r>
            <a:endParaRPr lang="en-US" sz="1900" dirty="0"/>
          </a:p>
        </p:txBody>
      </p:sp>
      <p:sp>
        <p:nvSpPr>
          <p:cNvPr id="18" name="Text 12"/>
          <p:cNvSpPr/>
          <p:nvPr/>
        </p:nvSpPr>
        <p:spPr>
          <a:xfrm>
            <a:off x="2106500" y="5698696"/>
            <a:ext cx="10242067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Comportamiento intermedio entre ambos extremos, ofreciendo balance entre estabilidad y potencial de movimiento.</a:t>
            </a:r>
            <a:endParaRPr lang="en-US" sz="1500" dirty="0"/>
          </a:p>
        </p:txBody>
      </p:sp>
      <p:sp>
        <p:nvSpPr>
          <p:cNvPr id="19" name="Text 13"/>
          <p:cNvSpPr/>
          <p:nvPr/>
        </p:nvSpPr>
        <p:spPr>
          <a:xfrm>
            <a:off x="1109591" y="6960639"/>
            <a:ext cx="12136626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 técnica permite identificar </a:t>
            </a:r>
            <a:r>
              <a:rPr lang="en-US" sz="1500" dirty="0">
                <a:solidFill>
                  <a:srgbClr val="000000"/>
                </a:solidFill>
                <a:highlight>
                  <a:srgbClr val="66A8EE"/>
                </a:highlight>
                <a:latin typeface="Roboto" pitchFamily="34" charset="0"/>
                <a:ea typeface="Roboto" pitchFamily="34" charset="-122"/>
                <a:cs typeface="Roboto" pitchFamily="34" charset="-120"/>
              </a:rPr>
              <a:t>límites de comportamiento y valores anómalos</a:t>
            </a: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resultando útil para análisis exploratorios y evaluación de riesgos financieros.</a:t>
            </a:r>
            <a:endParaRPr lang="en-US" sz="1500" dirty="0"/>
          </a:p>
        </p:txBody>
      </p:sp>
      <p:sp>
        <p:nvSpPr>
          <p:cNvPr id="20" name="Rectángulo 19"/>
          <p:cNvSpPr/>
          <p:nvPr/>
        </p:nvSpPr>
        <p:spPr>
          <a:xfrm>
            <a:off x="12576748" y="7330190"/>
            <a:ext cx="1986196" cy="82445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1978</Words>
  <Application>Microsoft Office PowerPoint</Application>
  <PresentationFormat>Personalizado</PresentationFormat>
  <Paragraphs>154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Roboto Slab</vt:lpstr>
      <vt:lpstr>Calibri Light</vt:lpstr>
      <vt:lpstr>Roboto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julio quesada ubeda</cp:lastModifiedBy>
  <cp:revision>24</cp:revision>
  <dcterms:created xsi:type="dcterms:W3CDTF">2025-10-29T12:24:39Z</dcterms:created>
  <dcterms:modified xsi:type="dcterms:W3CDTF">2025-10-29T17:26:36Z</dcterms:modified>
</cp:coreProperties>
</file>